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57" r:id="rId4"/>
    <p:sldId id="269" r:id="rId5"/>
    <p:sldId id="270" r:id="rId6"/>
    <p:sldId id="271" r:id="rId7"/>
    <p:sldId id="272" r:id="rId8"/>
    <p:sldId id="256" r:id="rId9"/>
    <p:sldId id="276" r:id="rId10"/>
    <p:sldId id="277" r:id="rId11"/>
    <p:sldId id="278" r:id="rId12"/>
    <p:sldId id="261" r:id="rId13"/>
    <p:sldId id="262" r:id="rId14"/>
    <p:sldId id="263" r:id="rId15"/>
    <p:sldId id="264" r:id="rId16"/>
    <p:sldId id="265" r:id="rId17"/>
    <p:sldId id="273" r:id="rId18"/>
    <p:sldId id="274" r:id="rId19"/>
    <p:sldId id="27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608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90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9412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148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4434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452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970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7846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75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54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75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896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34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27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78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854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96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4228CEF-FE58-4D29-948A-F7B0C77AA369}" type="datetimeFigureOut">
              <a:rPr lang="en-CA" smtClean="0"/>
              <a:t>2023-03-12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271E8-BAFC-48AB-9C9C-CA62B9B1D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00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532" y="2439474"/>
            <a:ext cx="8825659" cy="290525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CA" dirty="0" err="1" smtClean="0">
                <a:solidFill>
                  <a:schemeClr val="accent1"/>
                </a:solidFill>
              </a:rPr>
              <a:t>Aslam</a:t>
            </a:r>
            <a:r>
              <a:rPr lang="en-CA" dirty="0" smtClean="0">
                <a:solidFill>
                  <a:schemeClr val="accent1"/>
                </a:solidFill>
              </a:rPr>
              <a:t>-o-</a:t>
            </a:r>
            <a:r>
              <a:rPr lang="en-CA" dirty="0" err="1" smtClean="0">
                <a:solidFill>
                  <a:schemeClr val="accent1"/>
                </a:solidFill>
              </a:rPr>
              <a:t>Alaikum</a:t>
            </a:r>
            <a:r>
              <a:rPr lang="en-CA" dirty="0" smtClean="0"/>
              <a:t> </a:t>
            </a:r>
            <a:r>
              <a:rPr lang="en-CA" b="1" dirty="0" smtClean="0">
                <a:solidFill>
                  <a:sysClr val="windowText" lastClr="000000"/>
                </a:solidFill>
                <a:effectLst>
                  <a:reflection blurRad="6350" stA="55000" endA="300" endPos="45500" dir="5400000" sy="-100000" algn="bl" rotWithShape="0"/>
                </a:effectLst>
              </a:rPr>
              <a:t>🙋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err="1" smtClean="0">
                <a:ln>
                  <a:solidFill>
                    <a:srgbClr val="002060"/>
                  </a:solidFill>
                </a:ln>
              </a:rPr>
              <a:t>Namastey</a:t>
            </a:r>
            <a:r>
              <a:rPr lang="en-CA" dirty="0" smtClean="0"/>
              <a:t> </a:t>
            </a:r>
            <a:r>
              <a:rPr lang="en-CA" dirty="0" smtClean="0">
                <a:solidFill>
                  <a:srgbClr val="002060"/>
                </a:solidFill>
              </a:rPr>
              <a:t>🙏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b="1" dirty="0" smtClean="0"/>
              <a:t>RADHE </a:t>
            </a:r>
            <a:r>
              <a:rPr lang="en-CA" b="1" dirty="0" err="1" smtClean="0"/>
              <a:t>RADHE</a:t>
            </a:r>
            <a:r>
              <a:rPr lang="en-CA" dirty="0" smtClean="0"/>
              <a:t> </a:t>
            </a:r>
            <a:r>
              <a:rPr lang="en-CA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♥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9166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752" y="452718"/>
            <a:ext cx="9403742" cy="912443"/>
          </a:xfrm>
        </p:spPr>
        <p:txBody>
          <a:bodyPr/>
          <a:lstStyle/>
          <a:p>
            <a:pPr algn="ctr"/>
            <a:r>
              <a:rPr lang="en-CA" b="1" dirty="0" smtClean="0"/>
              <a:t>Existing of Magnetic Field</a:t>
            </a:r>
            <a:endParaRPr lang="en-CA" b="1" dirty="0"/>
          </a:p>
        </p:txBody>
      </p:sp>
      <p:pic>
        <p:nvPicPr>
          <p:cNvPr id="3" name="copper coil mag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0358" y="1482993"/>
            <a:ext cx="8923136" cy="446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0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752" y="452718"/>
            <a:ext cx="9403742" cy="912443"/>
          </a:xfrm>
        </p:spPr>
        <p:txBody>
          <a:bodyPr/>
          <a:lstStyle/>
          <a:p>
            <a:pPr algn="ctr"/>
            <a:r>
              <a:rPr lang="en-CA" b="1" dirty="0" smtClean="0"/>
              <a:t>Existing of Magnetic Field</a:t>
            </a:r>
            <a:endParaRPr lang="en-CA" b="1" dirty="0"/>
          </a:p>
        </p:txBody>
      </p:sp>
      <p:pic>
        <p:nvPicPr>
          <p:cNvPr id="4" name="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4053" y="1365161"/>
            <a:ext cx="8871621" cy="44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8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Properties of Magnetic Field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433" y="2040040"/>
            <a:ext cx="8946541" cy="1514530"/>
          </a:xfrm>
        </p:spPr>
        <p:txBody>
          <a:bodyPr>
            <a:normAutofit fontScale="92500" lnSpcReduction="20000"/>
          </a:bodyPr>
          <a:lstStyle/>
          <a:p>
            <a:r>
              <a:rPr lang="en-CA" b="1" dirty="0" smtClean="0">
                <a:solidFill>
                  <a:srgbClr val="FFFF00"/>
                </a:solidFill>
              </a:rPr>
              <a:t>1. Direction:</a:t>
            </a:r>
            <a:r>
              <a:rPr lang="en-CA" dirty="0" smtClean="0"/>
              <a:t> </a:t>
            </a:r>
            <a:r>
              <a:rPr lang="en-CA" b="1" dirty="0" smtClean="0"/>
              <a:t>direction of magnetic field lines</a:t>
            </a:r>
            <a:endParaRPr lang="en-CA" b="1" dirty="0"/>
          </a:p>
          <a:p>
            <a:r>
              <a:rPr lang="en-CA" b="1" dirty="0" smtClean="0">
                <a:solidFill>
                  <a:srgbClr val="FFFF00"/>
                </a:solidFill>
              </a:rPr>
              <a:t>2. Loop</a:t>
            </a:r>
          </a:p>
          <a:p>
            <a:r>
              <a:rPr lang="en-CA" b="1" dirty="0" smtClean="0">
                <a:solidFill>
                  <a:srgbClr val="FFFF00"/>
                </a:solidFill>
              </a:rPr>
              <a:t>3. Path</a:t>
            </a:r>
          </a:p>
          <a:p>
            <a:r>
              <a:rPr lang="en-CA" b="1" dirty="0" smtClean="0">
                <a:solidFill>
                  <a:srgbClr val="FFFF00"/>
                </a:solidFill>
              </a:rPr>
              <a:t>4. Intersection</a:t>
            </a:r>
          </a:p>
        </p:txBody>
      </p:sp>
    </p:spTree>
    <p:extLst>
      <p:ext uri="{BB962C8B-B14F-4D97-AF65-F5344CB8AC3E}">
        <p14:creationId xmlns:p14="http://schemas.microsoft.com/office/powerpoint/2010/main" val="4139719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2443"/>
          </a:xfrm>
        </p:spPr>
        <p:txBody>
          <a:bodyPr/>
          <a:lstStyle/>
          <a:p>
            <a:pPr algn="ctr"/>
            <a:r>
              <a:rPr lang="en-CA" b="1" dirty="0" smtClean="0">
                <a:solidFill>
                  <a:srgbClr val="FFFF00"/>
                </a:solidFill>
              </a:rPr>
              <a:t>Direction</a:t>
            </a:r>
            <a:endParaRPr lang="en-CA" b="1" dirty="0">
              <a:solidFill>
                <a:srgbClr val="FFFF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4648" y="1278042"/>
            <a:ext cx="8946541" cy="151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CA" b="1" dirty="0" smtClean="0">
                <a:solidFill>
                  <a:srgbClr val="FFFF00"/>
                </a:solidFill>
              </a:rPr>
              <a:t>1. Direction:</a:t>
            </a:r>
            <a:r>
              <a:rPr lang="en-CA" dirty="0" smtClean="0"/>
              <a:t> </a:t>
            </a:r>
            <a:r>
              <a:rPr lang="en-CA" b="1" dirty="0" smtClean="0"/>
              <a:t>direction of magnetic field </a:t>
            </a:r>
            <a:r>
              <a:rPr lang="en-CA" b="1" dirty="0" smtClean="0">
                <a:solidFill>
                  <a:srgbClr val="FFFF00"/>
                </a:solidFill>
              </a:rPr>
              <a:t>lines</a:t>
            </a:r>
          </a:p>
          <a:p>
            <a:r>
              <a:rPr lang="en-CA" dirty="0" smtClean="0"/>
              <a:t>     </a:t>
            </a:r>
            <a:r>
              <a:rPr lang="en-CA" b="1" dirty="0" smtClean="0">
                <a:solidFill>
                  <a:srgbClr val="FFFF00"/>
                </a:solidFill>
              </a:rPr>
              <a:t>Outside : </a:t>
            </a:r>
            <a:r>
              <a:rPr lang="en-CA" b="1" dirty="0" smtClean="0"/>
              <a:t>north to south</a:t>
            </a:r>
          </a:p>
          <a:p>
            <a:r>
              <a:rPr lang="en-CA" dirty="0" smtClean="0"/>
              <a:t> </a:t>
            </a:r>
            <a:r>
              <a:rPr lang="en-CA" b="1" dirty="0" smtClean="0">
                <a:solidFill>
                  <a:srgbClr val="FFFF00"/>
                </a:solidFill>
              </a:rPr>
              <a:t>    inside    :</a:t>
            </a:r>
            <a:r>
              <a:rPr lang="en-CA" dirty="0" smtClean="0"/>
              <a:t> </a:t>
            </a:r>
            <a:r>
              <a:rPr lang="en-CA" b="1" dirty="0" smtClean="0"/>
              <a:t>south to north</a:t>
            </a:r>
            <a:endParaRPr lang="en-CA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18" y="2578880"/>
            <a:ext cx="6733361" cy="4140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79582" y="4481848"/>
            <a:ext cx="6697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690314" y="4943340"/>
            <a:ext cx="6697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3500000" flipV="1">
            <a:off x="8809154" y="3335624"/>
            <a:ext cx="1225679" cy="1188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8989488" y="2987716"/>
            <a:ext cx="2756058" cy="10185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2800" b="1" dirty="0" smtClean="0">
                <a:solidFill>
                  <a:srgbClr val="FFFF00"/>
                </a:solidFill>
              </a:rPr>
              <a:t>Magnetic</a:t>
            </a:r>
          </a:p>
          <a:p>
            <a:pPr algn="ctr"/>
            <a:r>
              <a:rPr lang="en-CA" sz="2800" b="1" dirty="0" smtClean="0">
                <a:solidFill>
                  <a:srgbClr val="FFFF00"/>
                </a:solidFill>
              </a:rPr>
              <a:t>Field lines</a:t>
            </a:r>
            <a:endParaRPr lang="en-CA" sz="2800" b="1" dirty="0">
              <a:solidFill>
                <a:srgbClr val="FFFF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3500000" flipV="1">
            <a:off x="8961554" y="4222120"/>
            <a:ext cx="1225679" cy="1188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9141888" y="4840129"/>
            <a:ext cx="2756058" cy="10185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2800" b="1" dirty="0" smtClean="0">
                <a:solidFill>
                  <a:srgbClr val="FFFF00"/>
                </a:solidFill>
              </a:rPr>
              <a:t>Horizontal bar line</a:t>
            </a:r>
            <a:endParaRPr lang="en-CA" sz="2800" b="1" dirty="0">
              <a:solidFill>
                <a:srgbClr val="FFFF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78178" y="4659822"/>
            <a:ext cx="2756058" cy="10185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2800" b="1" dirty="0" smtClean="0">
                <a:solidFill>
                  <a:srgbClr val="FFFF00"/>
                </a:solidFill>
              </a:rPr>
              <a:t>Magnetic</a:t>
            </a:r>
          </a:p>
          <a:p>
            <a:pPr algn="ctr"/>
            <a:r>
              <a:rPr lang="en-CA" sz="2800" b="1" dirty="0" smtClean="0">
                <a:solidFill>
                  <a:srgbClr val="FFFF00"/>
                </a:solidFill>
              </a:rPr>
              <a:t>Field lines</a:t>
            </a:r>
            <a:endParaRPr lang="en-CA" sz="2800" b="1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2160000" flipV="1">
            <a:off x="2135740" y="5007730"/>
            <a:ext cx="1225679" cy="1188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5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5017"/>
          </a:xfrm>
        </p:spPr>
        <p:txBody>
          <a:bodyPr/>
          <a:lstStyle/>
          <a:p>
            <a:pPr algn="ctr"/>
            <a:r>
              <a:rPr lang="en-CA" b="1" dirty="0" smtClean="0">
                <a:solidFill>
                  <a:srgbClr val="FFFF00"/>
                </a:solidFill>
              </a:rPr>
              <a:t>LOOP</a:t>
            </a:r>
            <a:endParaRPr lang="en-CA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85" y="2063907"/>
            <a:ext cx="7026116" cy="4320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35259" y="1265161"/>
            <a:ext cx="8946541" cy="575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CA" b="1" dirty="0" smtClean="0">
                <a:solidFill>
                  <a:srgbClr val="FFFF00"/>
                </a:solidFill>
              </a:rPr>
              <a:t>2. Loop :</a:t>
            </a:r>
            <a:r>
              <a:rPr lang="en-CA" dirty="0" smtClean="0"/>
              <a:t> </a:t>
            </a:r>
            <a:r>
              <a:rPr lang="en-CA" b="1" dirty="0" smtClean="0"/>
              <a:t>The Magnetic field lines always form a </a:t>
            </a:r>
            <a:r>
              <a:rPr lang="en-CA" b="1" dirty="0" smtClean="0">
                <a:solidFill>
                  <a:srgbClr val="FFFF00"/>
                </a:solidFill>
              </a:rPr>
              <a:t>closed loop.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02750" y="2450276"/>
            <a:ext cx="5658211" cy="3902084"/>
          </a:xfrm>
          <a:custGeom>
            <a:avLst/>
            <a:gdLst>
              <a:gd name="connsiteX0" fmla="*/ 0 w 5808372"/>
              <a:gd name="connsiteY0" fmla="*/ 0 h 3963406"/>
              <a:gd name="connsiteX1" fmla="*/ 5808372 w 5808372"/>
              <a:gd name="connsiteY1" fmla="*/ 0 h 3963406"/>
              <a:gd name="connsiteX2" fmla="*/ 5808372 w 5808372"/>
              <a:gd name="connsiteY2" fmla="*/ 3963406 h 3963406"/>
              <a:gd name="connsiteX3" fmla="*/ 0 w 5808372"/>
              <a:gd name="connsiteY3" fmla="*/ 3963406 h 3963406"/>
              <a:gd name="connsiteX4" fmla="*/ 0 w 5808372"/>
              <a:gd name="connsiteY4" fmla="*/ 0 h 3963406"/>
              <a:gd name="connsiteX0" fmla="*/ 334850 w 5808372"/>
              <a:gd name="connsiteY0" fmla="*/ 51516 h 3963406"/>
              <a:gd name="connsiteX1" fmla="*/ 5808372 w 5808372"/>
              <a:gd name="connsiteY1" fmla="*/ 0 h 3963406"/>
              <a:gd name="connsiteX2" fmla="*/ 5808372 w 5808372"/>
              <a:gd name="connsiteY2" fmla="*/ 3963406 h 3963406"/>
              <a:gd name="connsiteX3" fmla="*/ 0 w 5808372"/>
              <a:gd name="connsiteY3" fmla="*/ 3963406 h 3963406"/>
              <a:gd name="connsiteX4" fmla="*/ 334850 w 5808372"/>
              <a:gd name="connsiteY4" fmla="*/ 51516 h 3963406"/>
              <a:gd name="connsiteX0" fmla="*/ 0 w 5473522"/>
              <a:gd name="connsiteY0" fmla="*/ 51516 h 3963406"/>
              <a:gd name="connsiteX1" fmla="*/ 5473522 w 5473522"/>
              <a:gd name="connsiteY1" fmla="*/ 0 h 3963406"/>
              <a:gd name="connsiteX2" fmla="*/ 5473522 w 5473522"/>
              <a:gd name="connsiteY2" fmla="*/ 3963406 h 3963406"/>
              <a:gd name="connsiteX3" fmla="*/ 193184 w 5473522"/>
              <a:gd name="connsiteY3" fmla="*/ 3873254 h 3963406"/>
              <a:gd name="connsiteX4" fmla="*/ 0 w 5473522"/>
              <a:gd name="connsiteY4" fmla="*/ 51516 h 3963406"/>
              <a:gd name="connsiteX0" fmla="*/ 0 w 5473522"/>
              <a:gd name="connsiteY0" fmla="*/ 51516 h 3963406"/>
              <a:gd name="connsiteX1" fmla="*/ 5473522 w 5473522"/>
              <a:gd name="connsiteY1" fmla="*/ 0 h 3963406"/>
              <a:gd name="connsiteX2" fmla="*/ 5473522 w 5473522"/>
              <a:gd name="connsiteY2" fmla="*/ 3963406 h 3963406"/>
              <a:gd name="connsiteX3" fmla="*/ 193184 w 5473522"/>
              <a:gd name="connsiteY3" fmla="*/ 3873254 h 3963406"/>
              <a:gd name="connsiteX4" fmla="*/ 0 w 5473522"/>
              <a:gd name="connsiteY4" fmla="*/ 51516 h 3963406"/>
              <a:gd name="connsiteX0" fmla="*/ 145686 w 5619208"/>
              <a:gd name="connsiteY0" fmla="*/ 51516 h 3963406"/>
              <a:gd name="connsiteX1" fmla="*/ 5619208 w 5619208"/>
              <a:gd name="connsiteY1" fmla="*/ 0 h 3963406"/>
              <a:gd name="connsiteX2" fmla="*/ 5619208 w 5619208"/>
              <a:gd name="connsiteY2" fmla="*/ 3963406 h 3963406"/>
              <a:gd name="connsiteX3" fmla="*/ 338870 w 5619208"/>
              <a:gd name="connsiteY3" fmla="*/ 3873254 h 3963406"/>
              <a:gd name="connsiteX4" fmla="*/ 145686 w 5619208"/>
              <a:gd name="connsiteY4" fmla="*/ 51516 h 3963406"/>
              <a:gd name="connsiteX0" fmla="*/ 216968 w 5587459"/>
              <a:gd name="connsiteY0" fmla="*/ 103031 h 3963406"/>
              <a:gd name="connsiteX1" fmla="*/ 5587459 w 5587459"/>
              <a:gd name="connsiteY1" fmla="*/ 0 h 3963406"/>
              <a:gd name="connsiteX2" fmla="*/ 5587459 w 5587459"/>
              <a:gd name="connsiteY2" fmla="*/ 3963406 h 3963406"/>
              <a:gd name="connsiteX3" fmla="*/ 307121 w 5587459"/>
              <a:gd name="connsiteY3" fmla="*/ 3873254 h 3963406"/>
              <a:gd name="connsiteX4" fmla="*/ 216968 w 5587459"/>
              <a:gd name="connsiteY4" fmla="*/ 103031 h 3963406"/>
              <a:gd name="connsiteX0" fmla="*/ 216968 w 5587459"/>
              <a:gd name="connsiteY0" fmla="*/ 0 h 3860375"/>
              <a:gd name="connsiteX1" fmla="*/ 5407155 w 5587459"/>
              <a:gd name="connsiteY1" fmla="*/ 64394 h 3860375"/>
              <a:gd name="connsiteX2" fmla="*/ 5587459 w 5587459"/>
              <a:gd name="connsiteY2" fmla="*/ 3860375 h 3860375"/>
              <a:gd name="connsiteX3" fmla="*/ 307121 w 5587459"/>
              <a:gd name="connsiteY3" fmla="*/ 3770223 h 3860375"/>
              <a:gd name="connsiteX4" fmla="*/ 216968 w 5587459"/>
              <a:gd name="connsiteY4" fmla="*/ 0 h 3860375"/>
              <a:gd name="connsiteX0" fmla="*/ 216968 w 5679609"/>
              <a:gd name="connsiteY0" fmla="*/ 0 h 3860375"/>
              <a:gd name="connsiteX1" fmla="*/ 5407155 w 5679609"/>
              <a:gd name="connsiteY1" fmla="*/ 64394 h 3860375"/>
              <a:gd name="connsiteX2" fmla="*/ 5587459 w 5679609"/>
              <a:gd name="connsiteY2" fmla="*/ 3860375 h 3860375"/>
              <a:gd name="connsiteX3" fmla="*/ 307121 w 5679609"/>
              <a:gd name="connsiteY3" fmla="*/ 3770223 h 3860375"/>
              <a:gd name="connsiteX4" fmla="*/ 216968 w 5679609"/>
              <a:gd name="connsiteY4" fmla="*/ 0 h 3860375"/>
              <a:gd name="connsiteX0" fmla="*/ 216968 w 5658211"/>
              <a:gd name="connsiteY0" fmla="*/ 0 h 3795980"/>
              <a:gd name="connsiteX1" fmla="*/ 5407155 w 5658211"/>
              <a:gd name="connsiteY1" fmla="*/ 64394 h 3795980"/>
              <a:gd name="connsiteX2" fmla="*/ 5523064 w 5658211"/>
              <a:gd name="connsiteY2" fmla="*/ 3795980 h 3795980"/>
              <a:gd name="connsiteX3" fmla="*/ 307121 w 5658211"/>
              <a:gd name="connsiteY3" fmla="*/ 3770223 h 3795980"/>
              <a:gd name="connsiteX4" fmla="*/ 216968 w 5658211"/>
              <a:gd name="connsiteY4" fmla="*/ 0 h 3795980"/>
              <a:gd name="connsiteX0" fmla="*/ 216968 w 5658211"/>
              <a:gd name="connsiteY0" fmla="*/ 0 h 3833701"/>
              <a:gd name="connsiteX1" fmla="*/ 5407155 w 5658211"/>
              <a:gd name="connsiteY1" fmla="*/ 64394 h 3833701"/>
              <a:gd name="connsiteX2" fmla="*/ 5523064 w 5658211"/>
              <a:gd name="connsiteY2" fmla="*/ 3795980 h 3833701"/>
              <a:gd name="connsiteX3" fmla="*/ 307121 w 5658211"/>
              <a:gd name="connsiteY3" fmla="*/ 3770223 h 3833701"/>
              <a:gd name="connsiteX4" fmla="*/ 216968 w 5658211"/>
              <a:gd name="connsiteY4" fmla="*/ 0 h 3833701"/>
              <a:gd name="connsiteX0" fmla="*/ 216968 w 5658211"/>
              <a:gd name="connsiteY0" fmla="*/ 0 h 3902084"/>
              <a:gd name="connsiteX1" fmla="*/ 5407155 w 5658211"/>
              <a:gd name="connsiteY1" fmla="*/ 64394 h 3902084"/>
              <a:gd name="connsiteX2" fmla="*/ 5523064 w 5658211"/>
              <a:gd name="connsiteY2" fmla="*/ 3795980 h 3902084"/>
              <a:gd name="connsiteX3" fmla="*/ 307121 w 5658211"/>
              <a:gd name="connsiteY3" fmla="*/ 3770223 h 3902084"/>
              <a:gd name="connsiteX4" fmla="*/ 216968 w 5658211"/>
              <a:gd name="connsiteY4" fmla="*/ 0 h 3902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8211" h="3902084">
                <a:moveTo>
                  <a:pt x="216968" y="0"/>
                </a:moveTo>
                <a:lnTo>
                  <a:pt x="5407155" y="64394"/>
                </a:lnTo>
                <a:cubicBezTo>
                  <a:pt x="5930895" y="2179727"/>
                  <a:pt x="5462963" y="2530653"/>
                  <a:pt x="5523064" y="3795980"/>
                </a:cubicBezTo>
                <a:cubicBezTo>
                  <a:pt x="1182883" y="4044971"/>
                  <a:pt x="2045769" y="3778809"/>
                  <a:pt x="307121" y="3770223"/>
                </a:cubicBezTo>
                <a:cubicBezTo>
                  <a:pt x="-362582" y="1826608"/>
                  <a:pt x="281363" y="1273913"/>
                  <a:pt x="216968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76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5400" b="1" dirty="0">
                <a:solidFill>
                  <a:srgbClr val="FFFF00"/>
                </a:solidFill>
              </a:rPr>
              <a:t>Path</a:t>
            </a:r>
            <a:endParaRPr lang="en-CA" sz="5400" b="1" dirty="0">
              <a:solidFill>
                <a:srgbClr val="FFFF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35259" y="1136371"/>
            <a:ext cx="8946541" cy="575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CA" b="1" dirty="0" smtClean="0">
                <a:solidFill>
                  <a:srgbClr val="FFFF00"/>
                </a:solidFill>
              </a:rPr>
              <a:t>3. Path :</a:t>
            </a:r>
            <a:r>
              <a:rPr lang="en-CA" dirty="0" smtClean="0"/>
              <a:t> </a:t>
            </a:r>
            <a:r>
              <a:rPr lang="en-CA" b="1" dirty="0" smtClean="0"/>
              <a:t>Attraction/repulsion is possible in the path of magnetic field.</a:t>
            </a:r>
            <a:endParaRPr lang="en-CA" b="1" dirty="0" smtClean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62" y="1552764"/>
            <a:ext cx="8308055" cy="51081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04562" y="1827489"/>
            <a:ext cx="6967471" cy="474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7482625" y="2652572"/>
            <a:ext cx="540913" cy="540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9815672" y="1780268"/>
            <a:ext cx="540913" cy="540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173534" y="3052294"/>
            <a:ext cx="425003" cy="45076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6954" y="1968082"/>
            <a:ext cx="540913" cy="540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/>
          <p:cNvCxnSpPr/>
          <p:nvPr/>
        </p:nvCxnSpPr>
        <p:spPr>
          <a:xfrm rot="4680000" flipH="1">
            <a:off x="2432632" y="1685202"/>
            <a:ext cx="425003" cy="45076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37896" y="2480045"/>
            <a:ext cx="124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0070C0"/>
                </a:solidFill>
              </a:rPr>
              <a:t>repulsion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3350" y="2220316"/>
            <a:ext cx="255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0070C0"/>
                </a:solidFill>
              </a:rPr>
              <a:t>Inside Magnetic field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95750" y="1484073"/>
            <a:ext cx="292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0070C0"/>
                </a:solidFill>
              </a:rPr>
              <a:t>Outside Magnetic field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60041" y="2671082"/>
            <a:ext cx="124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0070C0"/>
                </a:solidFill>
              </a:rPr>
              <a:t>attraction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09420" y="2630304"/>
            <a:ext cx="238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Neither attraction nor repulsion </a:t>
            </a:r>
            <a:endParaRPr lang="en-CA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4680000" flipH="1">
            <a:off x="10299488" y="2223971"/>
            <a:ext cx="425003" cy="45076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32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9412"/>
          </a:xfrm>
        </p:spPr>
        <p:txBody>
          <a:bodyPr/>
          <a:lstStyle/>
          <a:p>
            <a:r>
              <a:rPr lang="en-CA" sz="5400" b="1" dirty="0">
                <a:solidFill>
                  <a:srgbClr val="FFFF00"/>
                </a:solidFill>
              </a:rPr>
              <a:t>Intersection </a:t>
            </a:r>
            <a:endParaRPr lang="en-CA" sz="5400" b="1" dirty="0">
              <a:solidFill>
                <a:srgbClr val="FFFF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556" y="1265161"/>
            <a:ext cx="8946541" cy="5752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CA" b="1" dirty="0" smtClean="0">
                <a:solidFill>
                  <a:srgbClr val="FFFF00"/>
                </a:solidFill>
              </a:rPr>
              <a:t>4. Intersection :</a:t>
            </a:r>
            <a:r>
              <a:rPr lang="en-CA" dirty="0" smtClean="0"/>
              <a:t> </a:t>
            </a:r>
            <a:r>
              <a:rPr lang="en-CA" b="1" dirty="0" smtClean="0"/>
              <a:t>The magnetic field lines </a:t>
            </a:r>
            <a:r>
              <a:rPr lang="en-CA" b="1" dirty="0" smtClean="0">
                <a:solidFill>
                  <a:srgbClr val="FFFF00"/>
                </a:solidFill>
              </a:rPr>
              <a:t>never intersect each other</a:t>
            </a:r>
            <a:r>
              <a:rPr lang="en-CA" b="1" dirty="0" smtClean="0"/>
              <a:t> they always try to repel each other.</a:t>
            </a:r>
            <a:endParaRPr lang="en-CA" b="1" dirty="0" smtClean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161" y="2226733"/>
            <a:ext cx="6733361" cy="414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2160000" flipV="1">
            <a:off x="2303164" y="3900148"/>
            <a:ext cx="1225679" cy="1188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9440000" flipH="1" flipV="1">
            <a:off x="8160906" y="3925908"/>
            <a:ext cx="1225679" cy="1188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21195659">
            <a:off x="2137896" y="3999754"/>
            <a:ext cx="124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0070C0"/>
                </a:solidFill>
              </a:rPr>
              <a:t>repulsion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376188">
            <a:off x="8317617" y="4113517"/>
            <a:ext cx="124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0070C0"/>
                </a:solidFill>
              </a:rPr>
              <a:t>repulsion</a:t>
            </a:r>
            <a:endParaRPr lang="en-CA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76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0529" y="414083"/>
            <a:ext cx="3629673" cy="822290"/>
          </a:xfrm>
        </p:spPr>
        <p:txBody>
          <a:bodyPr/>
          <a:lstStyle/>
          <a:p>
            <a:r>
              <a:rPr lang="en-CA" b="1" dirty="0" smtClean="0">
                <a:solidFill>
                  <a:srgbClr val="FFFF00"/>
                </a:solidFill>
              </a:rPr>
              <a:t>Bar Magnet</a:t>
            </a:r>
            <a:endParaRPr lang="en-CA" b="1" dirty="0">
              <a:solidFill>
                <a:srgbClr val="FFFF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732730" y="1378039"/>
            <a:ext cx="3600000" cy="3108033"/>
            <a:chOff x="1710747" y="1105900"/>
            <a:chExt cx="3600000" cy="3108033"/>
          </a:xfrm>
        </p:grpSpPr>
        <p:grpSp>
          <p:nvGrpSpPr>
            <p:cNvPr id="11" name="Group 10"/>
            <p:cNvGrpSpPr/>
            <p:nvPr/>
          </p:nvGrpSpPr>
          <p:grpSpPr>
            <a:xfrm>
              <a:off x="1710747" y="2238778"/>
              <a:ext cx="3600000" cy="720000"/>
              <a:chOff x="2547871" y="3153177"/>
              <a:chExt cx="3600000" cy="72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547871" y="3153177"/>
                <a:ext cx="1800000" cy="72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347871" y="3153177"/>
                <a:ext cx="1800000" cy="7200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146475" y="1105900"/>
              <a:ext cx="2880000" cy="3108033"/>
              <a:chOff x="2146475" y="1105900"/>
              <a:chExt cx="2880000" cy="310803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46475" y="1244950"/>
                <a:ext cx="2880000" cy="2880000"/>
                <a:chOff x="2146475" y="1244950"/>
                <a:chExt cx="2880000" cy="2880000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2146475" y="1244950"/>
                  <a:ext cx="2880000" cy="28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2431959" y="1504678"/>
                  <a:ext cx="2304000" cy="23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2730320" y="1777282"/>
                  <a:ext cx="1728000" cy="172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3493082" y="1105900"/>
                <a:ext cx="227230" cy="3108033"/>
                <a:chOff x="3493082" y="1105900"/>
                <a:chExt cx="227230" cy="3108033"/>
              </a:xfrm>
            </p:grpSpPr>
            <p:sp>
              <p:nvSpPr>
                <p:cNvPr id="19" name="Isosceles Triangle 18"/>
                <p:cNvSpPr/>
                <p:nvPr/>
              </p:nvSpPr>
              <p:spPr>
                <a:xfrm rot="5400000">
                  <a:off x="3490174" y="1120461"/>
                  <a:ext cx="244699" cy="215577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Isosceles Triangle 19"/>
                <p:cNvSpPr/>
                <p:nvPr/>
              </p:nvSpPr>
              <p:spPr>
                <a:xfrm rot="5400000">
                  <a:off x="3512405" y="141284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Isosceles Triangle 20"/>
                <p:cNvSpPr/>
                <p:nvPr/>
              </p:nvSpPr>
              <p:spPr>
                <a:xfrm rot="5400000">
                  <a:off x="3497378" y="169403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Isosceles Triangle 21"/>
                <p:cNvSpPr/>
                <p:nvPr/>
              </p:nvSpPr>
              <p:spPr>
                <a:xfrm rot="5400000">
                  <a:off x="3508109" y="3404781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Isosceles Triangle 22"/>
                <p:cNvSpPr/>
                <p:nvPr/>
              </p:nvSpPr>
              <p:spPr>
                <a:xfrm rot="5400000">
                  <a:off x="3518840" y="372460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 rot="5400000">
                  <a:off x="3493082" y="4033933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30" name="Group 29"/>
          <p:cNvGrpSpPr/>
          <p:nvPr/>
        </p:nvGrpSpPr>
        <p:grpSpPr>
          <a:xfrm>
            <a:off x="4945491" y="2609818"/>
            <a:ext cx="1388771" cy="392943"/>
            <a:chOff x="4945491" y="2609818"/>
            <a:chExt cx="1388771" cy="392943"/>
          </a:xfrm>
        </p:grpSpPr>
        <p:sp>
          <p:nvSpPr>
            <p:cNvPr id="28" name="TextBox 27"/>
            <p:cNvSpPr txBox="1"/>
            <p:nvPr/>
          </p:nvSpPr>
          <p:spPr>
            <a:xfrm>
              <a:off x="4945491" y="2609818"/>
              <a:ext cx="48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N</a:t>
              </a:r>
              <a:endParaRPr lang="en-CA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44865" y="2633429"/>
              <a:ext cx="48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S</a:t>
              </a:r>
              <a:endParaRPr lang="en-CA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6593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09512" y="1362122"/>
            <a:ext cx="3600000" cy="3108033"/>
            <a:chOff x="1710747" y="1105900"/>
            <a:chExt cx="3600000" cy="3108033"/>
          </a:xfrm>
        </p:grpSpPr>
        <p:grpSp>
          <p:nvGrpSpPr>
            <p:cNvPr id="5" name="Group 4"/>
            <p:cNvGrpSpPr/>
            <p:nvPr/>
          </p:nvGrpSpPr>
          <p:grpSpPr>
            <a:xfrm>
              <a:off x="1710747" y="2238778"/>
              <a:ext cx="3600000" cy="720000"/>
              <a:chOff x="2547871" y="3153177"/>
              <a:chExt cx="3600000" cy="7200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547871" y="3153177"/>
                <a:ext cx="1800000" cy="72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347871" y="3153177"/>
                <a:ext cx="1800000" cy="7200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146475" y="1105900"/>
              <a:ext cx="2880000" cy="3108033"/>
              <a:chOff x="2146475" y="1105900"/>
              <a:chExt cx="2880000" cy="310803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146475" y="1244950"/>
                <a:ext cx="2880000" cy="2880000"/>
                <a:chOff x="2146475" y="1244950"/>
                <a:chExt cx="2880000" cy="2880000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146475" y="1244950"/>
                  <a:ext cx="2880000" cy="28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2431959" y="1504678"/>
                  <a:ext cx="2304000" cy="23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730320" y="1777282"/>
                  <a:ext cx="1728000" cy="172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3493082" y="1105900"/>
                <a:ext cx="227230" cy="3108033"/>
                <a:chOff x="3493082" y="1105900"/>
                <a:chExt cx="227230" cy="3108033"/>
              </a:xfrm>
            </p:grpSpPr>
            <p:sp>
              <p:nvSpPr>
                <p:cNvPr id="9" name="Isosceles Triangle 8"/>
                <p:cNvSpPr/>
                <p:nvPr/>
              </p:nvSpPr>
              <p:spPr>
                <a:xfrm rot="5400000">
                  <a:off x="3490174" y="1120461"/>
                  <a:ext cx="244699" cy="215577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" name="Isosceles Triangle 9"/>
                <p:cNvSpPr/>
                <p:nvPr/>
              </p:nvSpPr>
              <p:spPr>
                <a:xfrm rot="5400000">
                  <a:off x="3512405" y="141284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" name="Isosceles Triangle 10"/>
                <p:cNvSpPr/>
                <p:nvPr/>
              </p:nvSpPr>
              <p:spPr>
                <a:xfrm rot="5400000">
                  <a:off x="3497378" y="169403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Isosceles Triangle 11"/>
                <p:cNvSpPr/>
                <p:nvPr/>
              </p:nvSpPr>
              <p:spPr>
                <a:xfrm rot="5400000">
                  <a:off x="3508109" y="3404781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" name="Isosceles Triangle 12"/>
                <p:cNvSpPr/>
                <p:nvPr/>
              </p:nvSpPr>
              <p:spPr>
                <a:xfrm rot="5400000">
                  <a:off x="3518840" y="372460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" name="Isosceles Triangle 13"/>
                <p:cNvSpPr/>
                <p:nvPr/>
              </p:nvSpPr>
              <p:spPr>
                <a:xfrm rot="5400000">
                  <a:off x="3493082" y="4033933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20" name="Group 19"/>
          <p:cNvGrpSpPr/>
          <p:nvPr/>
        </p:nvGrpSpPr>
        <p:grpSpPr>
          <a:xfrm rot="10800000">
            <a:off x="6575442" y="1272122"/>
            <a:ext cx="3600000" cy="3108033"/>
            <a:chOff x="1710747" y="1105900"/>
            <a:chExt cx="3600000" cy="3108033"/>
          </a:xfrm>
        </p:grpSpPr>
        <p:grpSp>
          <p:nvGrpSpPr>
            <p:cNvPr id="21" name="Group 20"/>
            <p:cNvGrpSpPr/>
            <p:nvPr/>
          </p:nvGrpSpPr>
          <p:grpSpPr>
            <a:xfrm>
              <a:off x="1710747" y="2238778"/>
              <a:ext cx="3600000" cy="720000"/>
              <a:chOff x="2547871" y="3153177"/>
              <a:chExt cx="3600000" cy="7200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547871" y="3153177"/>
                <a:ext cx="1800000" cy="72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347871" y="3153177"/>
                <a:ext cx="1800000" cy="7200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146475" y="1105900"/>
              <a:ext cx="2880000" cy="3108033"/>
              <a:chOff x="2146475" y="1105900"/>
              <a:chExt cx="2880000" cy="3108033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146475" y="1244950"/>
                <a:ext cx="2880000" cy="2880000"/>
                <a:chOff x="2146475" y="1244950"/>
                <a:chExt cx="2880000" cy="2880000"/>
              </a:xfrm>
            </p:grpSpPr>
            <p:sp>
              <p:nvSpPr>
                <p:cNvPr id="31" name="Oval 30"/>
                <p:cNvSpPr/>
                <p:nvPr/>
              </p:nvSpPr>
              <p:spPr>
                <a:xfrm>
                  <a:off x="2146475" y="1244950"/>
                  <a:ext cx="2880000" cy="28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2431959" y="1504678"/>
                  <a:ext cx="2304000" cy="23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2730320" y="1777282"/>
                  <a:ext cx="1728000" cy="172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3493082" y="1105900"/>
                <a:ext cx="227230" cy="3108033"/>
                <a:chOff x="3493082" y="1105900"/>
                <a:chExt cx="227230" cy="3108033"/>
              </a:xfrm>
            </p:grpSpPr>
            <p:sp>
              <p:nvSpPr>
                <p:cNvPr id="25" name="Isosceles Triangle 24"/>
                <p:cNvSpPr/>
                <p:nvPr/>
              </p:nvSpPr>
              <p:spPr>
                <a:xfrm rot="5400000">
                  <a:off x="3490174" y="1120461"/>
                  <a:ext cx="244699" cy="215577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 rot="5400000">
                  <a:off x="3512405" y="141284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 rot="5400000">
                  <a:off x="3497378" y="169403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 rot="5400000">
                  <a:off x="3508109" y="3404781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 rot="5400000">
                  <a:off x="3518840" y="372460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Isosceles Triangle 29"/>
                <p:cNvSpPr/>
                <p:nvPr/>
              </p:nvSpPr>
              <p:spPr>
                <a:xfrm rot="5400000">
                  <a:off x="3493082" y="4033933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36" name="Group 35"/>
          <p:cNvGrpSpPr/>
          <p:nvPr/>
        </p:nvGrpSpPr>
        <p:grpSpPr>
          <a:xfrm>
            <a:off x="2794719" y="2648455"/>
            <a:ext cx="1388771" cy="392943"/>
            <a:chOff x="4945491" y="2609818"/>
            <a:chExt cx="1388771" cy="392943"/>
          </a:xfrm>
        </p:grpSpPr>
        <p:sp>
          <p:nvSpPr>
            <p:cNvPr id="37" name="TextBox 36"/>
            <p:cNvSpPr txBox="1"/>
            <p:nvPr/>
          </p:nvSpPr>
          <p:spPr>
            <a:xfrm>
              <a:off x="4945491" y="2609818"/>
              <a:ext cx="48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N</a:t>
              </a:r>
              <a:endParaRPr lang="en-CA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44865" y="2633429"/>
              <a:ext cx="48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S</a:t>
              </a:r>
              <a:endParaRPr lang="en-CA" b="1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635023" y="2661334"/>
            <a:ext cx="1496102" cy="392943"/>
            <a:chOff x="4891824" y="2609818"/>
            <a:chExt cx="1496102" cy="392943"/>
          </a:xfrm>
        </p:grpSpPr>
        <p:sp>
          <p:nvSpPr>
            <p:cNvPr id="40" name="TextBox 39"/>
            <p:cNvSpPr txBox="1"/>
            <p:nvPr/>
          </p:nvSpPr>
          <p:spPr>
            <a:xfrm>
              <a:off x="5898529" y="2609818"/>
              <a:ext cx="48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N</a:t>
              </a:r>
              <a:endParaRPr lang="en-CA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1824" y="2633429"/>
              <a:ext cx="48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S</a:t>
              </a:r>
              <a:endParaRPr lang="en-CA" b="1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888642" y="491356"/>
            <a:ext cx="10496282" cy="822290"/>
          </a:xfrm>
        </p:spPr>
        <p:txBody>
          <a:bodyPr/>
          <a:lstStyle/>
          <a:p>
            <a:r>
              <a:rPr lang="en-CA" sz="3600" b="1" dirty="0" smtClean="0">
                <a:solidFill>
                  <a:srgbClr val="FFFF00"/>
                </a:solidFill>
              </a:rPr>
              <a:t>Between bar magnets attraction or repulsion ?</a:t>
            </a:r>
            <a:endParaRPr lang="en-CA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66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09512" y="1362122"/>
            <a:ext cx="3600000" cy="3108033"/>
            <a:chOff x="1710747" y="1105900"/>
            <a:chExt cx="3600000" cy="3108033"/>
          </a:xfrm>
        </p:grpSpPr>
        <p:grpSp>
          <p:nvGrpSpPr>
            <p:cNvPr id="5" name="Group 4"/>
            <p:cNvGrpSpPr/>
            <p:nvPr/>
          </p:nvGrpSpPr>
          <p:grpSpPr>
            <a:xfrm>
              <a:off x="1710747" y="2238778"/>
              <a:ext cx="3600000" cy="720000"/>
              <a:chOff x="2547871" y="3153177"/>
              <a:chExt cx="3600000" cy="7200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547871" y="3153177"/>
                <a:ext cx="1800000" cy="72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347871" y="3153177"/>
                <a:ext cx="1800000" cy="7200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146475" y="1105900"/>
              <a:ext cx="2880000" cy="3108033"/>
              <a:chOff x="2146475" y="1105900"/>
              <a:chExt cx="2880000" cy="310803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146475" y="1244950"/>
                <a:ext cx="2880000" cy="2880000"/>
                <a:chOff x="2146475" y="1244950"/>
                <a:chExt cx="2880000" cy="2880000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146475" y="1244950"/>
                  <a:ext cx="2880000" cy="28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2431959" y="1504678"/>
                  <a:ext cx="2304000" cy="23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730320" y="1777282"/>
                  <a:ext cx="1728000" cy="172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3493082" y="1105900"/>
                <a:ext cx="227230" cy="3108033"/>
                <a:chOff x="3493082" y="1105900"/>
                <a:chExt cx="227230" cy="3108033"/>
              </a:xfrm>
            </p:grpSpPr>
            <p:sp>
              <p:nvSpPr>
                <p:cNvPr id="9" name="Isosceles Triangle 8"/>
                <p:cNvSpPr/>
                <p:nvPr/>
              </p:nvSpPr>
              <p:spPr>
                <a:xfrm rot="5400000">
                  <a:off x="3490174" y="1120461"/>
                  <a:ext cx="244699" cy="215577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" name="Isosceles Triangle 9"/>
                <p:cNvSpPr/>
                <p:nvPr/>
              </p:nvSpPr>
              <p:spPr>
                <a:xfrm rot="5400000">
                  <a:off x="3512405" y="141284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" name="Isosceles Triangle 10"/>
                <p:cNvSpPr/>
                <p:nvPr/>
              </p:nvSpPr>
              <p:spPr>
                <a:xfrm rot="5400000">
                  <a:off x="3497378" y="169403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Isosceles Triangle 11"/>
                <p:cNvSpPr/>
                <p:nvPr/>
              </p:nvSpPr>
              <p:spPr>
                <a:xfrm rot="5400000">
                  <a:off x="3508109" y="3404781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" name="Isosceles Triangle 12"/>
                <p:cNvSpPr/>
                <p:nvPr/>
              </p:nvSpPr>
              <p:spPr>
                <a:xfrm rot="5400000">
                  <a:off x="3518840" y="372460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" name="Isosceles Triangle 13"/>
                <p:cNvSpPr/>
                <p:nvPr/>
              </p:nvSpPr>
              <p:spPr>
                <a:xfrm rot="5400000">
                  <a:off x="3493082" y="4033933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20" name="Group 19"/>
          <p:cNvGrpSpPr/>
          <p:nvPr/>
        </p:nvGrpSpPr>
        <p:grpSpPr>
          <a:xfrm>
            <a:off x="6309272" y="1343487"/>
            <a:ext cx="3600000" cy="3108033"/>
            <a:chOff x="1710747" y="1105900"/>
            <a:chExt cx="3600000" cy="3108033"/>
          </a:xfrm>
        </p:grpSpPr>
        <p:grpSp>
          <p:nvGrpSpPr>
            <p:cNvPr id="21" name="Group 20"/>
            <p:cNvGrpSpPr/>
            <p:nvPr/>
          </p:nvGrpSpPr>
          <p:grpSpPr>
            <a:xfrm>
              <a:off x="1710747" y="2238778"/>
              <a:ext cx="3600000" cy="720000"/>
              <a:chOff x="2547871" y="3153177"/>
              <a:chExt cx="3600000" cy="7200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547871" y="3153177"/>
                <a:ext cx="1800000" cy="72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347871" y="3153177"/>
                <a:ext cx="1800000" cy="7200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146475" y="1105900"/>
              <a:ext cx="2880000" cy="3108033"/>
              <a:chOff x="2146475" y="1105900"/>
              <a:chExt cx="2880000" cy="3108033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146475" y="1244950"/>
                <a:ext cx="2880000" cy="2880000"/>
                <a:chOff x="2146475" y="1244950"/>
                <a:chExt cx="2880000" cy="2880000"/>
              </a:xfrm>
            </p:grpSpPr>
            <p:sp>
              <p:nvSpPr>
                <p:cNvPr id="31" name="Oval 30"/>
                <p:cNvSpPr/>
                <p:nvPr/>
              </p:nvSpPr>
              <p:spPr>
                <a:xfrm>
                  <a:off x="2146475" y="1244950"/>
                  <a:ext cx="2880000" cy="28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2431959" y="1504678"/>
                  <a:ext cx="2304000" cy="23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2730320" y="1777282"/>
                  <a:ext cx="1728000" cy="1728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3493082" y="1105900"/>
                <a:ext cx="227230" cy="3108033"/>
                <a:chOff x="3493082" y="1105900"/>
                <a:chExt cx="227230" cy="3108033"/>
              </a:xfrm>
            </p:grpSpPr>
            <p:sp>
              <p:nvSpPr>
                <p:cNvPr id="25" name="Isosceles Triangle 24"/>
                <p:cNvSpPr/>
                <p:nvPr/>
              </p:nvSpPr>
              <p:spPr>
                <a:xfrm rot="5400000">
                  <a:off x="3490174" y="1120461"/>
                  <a:ext cx="244699" cy="215577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 rot="5400000">
                  <a:off x="3512405" y="141284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 rot="5400000">
                  <a:off x="3497378" y="169403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 rot="5400000">
                  <a:off x="3508109" y="3404781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 rot="5400000">
                  <a:off x="3518840" y="3724608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Isosceles Triangle 29"/>
                <p:cNvSpPr/>
                <p:nvPr/>
              </p:nvSpPr>
              <p:spPr>
                <a:xfrm rot="5400000">
                  <a:off x="3493082" y="4033933"/>
                  <a:ext cx="180000" cy="1800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36" name="Group 35"/>
          <p:cNvGrpSpPr/>
          <p:nvPr/>
        </p:nvGrpSpPr>
        <p:grpSpPr>
          <a:xfrm>
            <a:off x="2794719" y="2648455"/>
            <a:ext cx="1388771" cy="392943"/>
            <a:chOff x="4945491" y="2609818"/>
            <a:chExt cx="1388771" cy="392943"/>
          </a:xfrm>
        </p:grpSpPr>
        <p:sp>
          <p:nvSpPr>
            <p:cNvPr id="37" name="TextBox 36"/>
            <p:cNvSpPr txBox="1"/>
            <p:nvPr/>
          </p:nvSpPr>
          <p:spPr>
            <a:xfrm>
              <a:off x="4945491" y="2609818"/>
              <a:ext cx="48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N</a:t>
              </a:r>
              <a:endParaRPr lang="en-CA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44865" y="2633429"/>
              <a:ext cx="48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S</a:t>
              </a:r>
              <a:endParaRPr lang="en-CA" b="1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85658" y="2659187"/>
            <a:ext cx="1453166" cy="371479"/>
            <a:chOff x="4842459" y="2607671"/>
            <a:chExt cx="1453166" cy="371479"/>
          </a:xfrm>
        </p:grpSpPr>
        <p:sp>
          <p:nvSpPr>
            <p:cNvPr id="40" name="TextBox 39"/>
            <p:cNvSpPr txBox="1"/>
            <p:nvPr/>
          </p:nvSpPr>
          <p:spPr>
            <a:xfrm>
              <a:off x="4842459" y="2609818"/>
              <a:ext cx="48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N</a:t>
              </a:r>
              <a:endParaRPr lang="en-CA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06228" y="2607671"/>
              <a:ext cx="48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S</a:t>
              </a:r>
              <a:endParaRPr lang="en-CA" b="1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888642" y="491356"/>
            <a:ext cx="10496282" cy="822290"/>
          </a:xfrm>
        </p:spPr>
        <p:txBody>
          <a:bodyPr/>
          <a:lstStyle/>
          <a:p>
            <a:r>
              <a:rPr lang="en-CA" sz="3600" b="1" dirty="0" smtClean="0">
                <a:solidFill>
                  <a:srgbClr val="FFFF00"/>
                </a:solidFill>
              </a:rPr>
              <a:t>Between bar magnets attraction or repulsion ?</a:t>
            </a:r>
            <a:endParaRPr lang="en-CA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279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4316" y="864844"/>
            <a:ext cx="4196345" cy="1341598"/>
          </a:xfrm>
        </p:spPr>
        <p:txBody>
          <a:bodyPr/>
          <a:lstStyle/>
          <a:p>
            <a:pPr algn="ctr"/>
            <a:r>
              <a:rPr lang="en-C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Magnetic Field</a:t>
            </a:r>
            <a:br>
              <a:rPr lang="en-C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CA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 abstract sphere</a:t>
            </a:r>
            <a:endParaRPr lang="en-CA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Block Arc 6"/>
          <p:cNvSpPr/>
          <p:nvPr/>
        </p:nvSpPr>
        <p:spPr>
          <a:xfrm rot="10800000">
            <a:off x="8010661" y="1965988"/>
            <a:ext cx="1197735" cy="240834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Block Arc 8"/>
          <p:cNvSpPr/>
          <p:nvPr/>
        </p:nvSpPr>
        <p:spPr>
          <a:xfrm rot="10800000">
            <a:off x="2616581" y="1965988"/>
            <a:ext cx="1197735" cy="2408349"/>
          </a:xfrm>
          <a:prstGeom prst="blockArc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206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153263" y="4730980"/>
            <a:ext cx="1307887" cy="1390844"/>
            <a:chOff x="4895505" y="3486543"/>
            <a:chExt cx="1307887" cy="13908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5505" y="3486543"/>
              <a:ext cx="628738" cy="139084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4243" y="3486543"/>
              <a:ext cx="679149" cy="1368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2670265" y="2655058"/>
            <a:ext cx="11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NORTH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78969" y="2655058"/>
            <a:ext cx="11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South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22221" y="5045648"/>
            <a:ext cx="38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1900" y="5047140"/>
            <a:ext cx="28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5610" y="3913032"/>
            <a:ext cx="24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Permanent Magnet</a:t>
            </a:r>
          </a:p>
        </p:txBody>
      </p:sp>
    </p:spTree>
    <p:extLst>
      <p:ext uri="{BB962C8B-B14F-4D97-AF65-F5344CB8AC3E}">
        <p14:creationId xmlns:p14="http://schemas.microsoft.com/office/powerpoint/2010/main" val="32635846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91083" cy="822290"/>
          </a:xfrm>
        </p:spPr>
        <p:txBody>
          <a:bodyPr/>
          <a:lstStyle/>
          <a:p>
            <a:r>
              <a:rPr lang="en-CA" b="1" dirty="0" smtClean="0">
                <a:solidFill>
                  <a:srgbClr val="FFFF00"/>
                </a:solidFill>
              </a:rPr>
              <a:t>Permanent Magnet VS Electro Magnet</a:t>
            </a:r>
            <a:endParaRPr lang="en-CA" b="1" dirty="0">
              <a:solidFill>
                <a:srgbClr val="FFFF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3436" y="1265159"/>
            <a:ext cx="8946541" cy="2340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CA" b="1" dirty="0" smtClean="0">
                <a:solidFill>
                  <a:srgbClr val="FFFF00"/>
                </a:solidFill>
              </a:rPr>
              <a:t>1. permanent Magnet :</a:t>
            </a:r>
            <a:r>
              <a:rPr lang="en-CA" dirty="0" smtClean="0"/>
              <a:t> </a:t>
            </a:r>
            <a:r>
              <a:rPr lang="en-CA" b="1" dirty="0" smtClean="0"/>
              <a:t>The Magnetic field always </a:t>
            </a:r>
            <a:r>
              <a:rPr lang="en-CA" b="1" dirty="0" smtClean="0">
                <a:solidFill>
                  <a:srgbClr val="FFFF00"/>
                </a:solidFill>
              </a:rPr>
              <a:t>exist never ends.</a:t>
            </a:r>
          </a:p>
          <a:p>
            <a:pPr marL="2743200" lvl="6" indent="0">
              <a:buNone/>
            </a:pPr>
            <a:r>
              <a:rPr lang="en-CA" b="1" dirty="0">
                <a:solidFill>
                  <a:srgbClr val="FFFF00"/>
                </a:solidFill>
              </a:rPr>
              <a:t> </a:t>
            </a:r>
            <a:r>
              <a:rPr lang="en-CA" b="1" dirty="0" smtClean="0">
                <a:solidFill>
                  <a:srgbClr val="FFFF00"/>
                </a:solidFill>
              </a:rPr>
              <a:t>       </a:t>
            </a:r>
            <a:r>
              <a:rPr lang="en-CA" sz="2000" b="1" dirty="0" smtClean="0">
                <a:solidFill>
                  <a:srgbClr val="FF0000"/>
                </a:solidFill>
              </a:rPr>
              <a:t>: Magnetic field can’t be off.</a:t>
            </a:r>
            <a:endParaRPr lang="en-CA" b="1" dirty="0" smtClean="0">
              <a:solidFill>
                <a:srgbClr val="FF0000"/>
              </a:solidFill>
            </a:endParaRPr>
          </a:p>
          <a:p>
            <a:r>
              <a:rPr lang="en-CA" b="1" dirty="0" smtClean="0">
                <a:solidFill>
                  <a:srgbClr val="FFFF00"/>
                </a:solidFill>
              </a:rPr>
              <a:t>2. Electro Magnet : </a:t>
            </a:r>
            <a:r>
              <a:rPr lang="en-CA" b="1" dirty="0"/>
              <a:t>Magnetic field</a:t>
            </a:r>
            <a:r>
              <a:rPr lang="en-CA" b="1" dirty="0" smtClean="0">
                <a:solidFill>
                  <a:srgbClr val="FFFF00"/>
                </a:solidFill>
              </a:rPr>
              <a:t> does not exist always, </a:t>
            </a:r>
            <a:r>
              <a:rPr lang="en-CA" b="1" dirty="0"/>
              <a:t>it depends upon electric current</a:t>
            </a:r>
            <a:r>
              <a:rPr lang="en-CA" b="1" dirty="0" smtClean="0">
                <a:solidFill>
                  <a:srgbClr val="FFFF00"/>
                </a:solidFill>
              </a:rPr>
              <a:t>.</a:t>
            </a:r>
          </a:p>
          <a:p>
            <a:pPr marL="2277400" lvl="5" indent="0">
              <a:buNone/>
            </a:pPr>
            <a:r>
              <a:rPr lang="en-CA" b="1" dirty="0">
                <a:solidFill>
                  <a:srgbClr val="FFFF00"/>
                </a:solidFill>
              </a:rPr>
              <a:t> </a:t>
            </a:r>
            <a:r>
              <a:rPr lang="en-CA" b="1" dirty="0" smtClean="0">
                <a:solidFill>
                  <a:srgbClr val="FFFF00"/>
                </a:solidFill>
              </a:rPr>
              <a:t>     </a:t>
            </a:r>
            <a:r>
              <a:rPr lang="en-CA" sz="2000" b="1" dirty="0" smtClean="0">
                <a:solidFill>
                  <a:srgbClr val="FF0000"/>
                </a:solidFill>
              </a:rPr>
              <a:t>: magnetic field exists when current is available.</a:t>
            </a:r>
            <a:endParaRPr lang="en-CA" sz="2000" b="1" dirty="0">
              <a:solidFill>
                <a:srgbClr val="FF0000"/>
              </a:solidFill>
            </a:endParaRPr>
          </a:p>
          <a:p>
            <a:endParaRPr lang="en-CA" b="1" dirty="0" smtClean="0">
              <a:solidFill>
                <a:srgbClr val="FFFF00"/>
              </a:solidFill>
            </a:endParaRPr>
          </a:p>
          <a:p>
            <a:endParaRPr lang="en-CA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731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rmanent mag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987" y="993595"/>
            <a:ext cx="10571633" cy="528581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47645" y="169382"/>
            <a:ext cx="5522869" cy="822290"/>
          </a:xfrm>
        </p:spPr>
        <p:txBody>
          <a:bodyPr/>
          <a:lstStyle/>
          <a:p>
            <a:r>
              <a:rPr lang="en-CA" b="1" dirty="0" smtClean="0">
                <a:solidFill>
                  <a:srgbClr val="FFFF00"/>
                </a:solidFill>
              </a:rPr>
              <a:t>Permanent Magnet</a:t>
            </a:r>
            <a:endParaRPr lang="en-CA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0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00684" y="208018"/>
            <a:ext cx="4724378" cy="822290"/>
          </a:xfrm>
        </p:spPr>
        <p:txBody>
          <a:bodyPr/>
          <a:lstStyle/>
          <a:p>
            <a:r>
              <a:rPr lang="en-CA" b="1" dirty="0" smtClean="0">
                <a:solidFill>
                  <a:srgbClr val="FFFF00"/>
                </a:solidFill>
              </a:rPr>
              <a:t>Electro Magnet</a:t>
            </a:r>
            <a:endParaRPr lang="en-CA" b="1" dirty="0">
              <a:solidFill>
                <a:srgbClr val="FFFF00"/>
              </a:solidFill>
            </a:endParaRPr>
          </a:p>
        </p:txBody>
      </p:sp>
      <p:pic>
        <p:nvPicPr>
          <p:cNvPr id="5" name="electro mag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506" y="1030308"/>
            <a:ext cx="10067434" cy="50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9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Be a ethical listener	</a:t>
            </a:r>
            <a:br>
              <a:rPr lang="en-CA" dirty="0" smtClean="0"/>
            </a:b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141764"/>
            <a:ext cx="8825658" cy="861420"/>
          </a:xfrm>
        </p:spPr>
        <p:txBody>
          <a:bodyPr/>
          <a:lstStyle/>
          <a:p>
            <a:pPr algn="ctr"/>
            <a:r>
              <a:rPr lang="en-CA" b="1" dirty="0" smtClean="0">
                <a:solidFill>
                  <a:schemeClr val="accent1"/>
                </a:solidFill>
              </a:rPr>
              <a:t>Listen carefully  before asking question</a:t>
            </a:r>
          </a:p>
          <a:p>
            <a:pPr algn="ctr"/>
            <a:endParaRPr lang="en-CA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72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10610024" cy="1504871"/>
          </a:xfrm>
        </p:spPr>
        <p:txBody>
          <a:bodyPr/>
          <a:lstStyle/>
          <a:p>
            <a:r>
              <a:rPr lang="en-CA" b="1" dirty="0" smtClean="0"/>
              <a:t>Before moving towards magnetic field, let’s see an example of electric field </a:t>
            </a:r>
            <a:endParaRPr lang="en-CA" b="1" dirty="0"/>
          </a:p>
        </p:txBody>
      </p:sp>
      <p:pic>
        <p:nvPicPr>
          <p:cNvPr id="4" name="plasma bul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1070" y="1957588"/>
            <a:ext cx="7641567" cy="38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3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818" y="542872"/>
            <a:ext cx="7132728" cy="848048"/>
          </a:xfrm>
        </p:spPr>
        <p:txBody>
          <a:bodyPr/>
          <a:lstStyle/>
          <a:p>
            <a:pPr algn="ctr"/>
            <a:r>
              <a:rPr lang="en-CA" b="1" dirty="0" smtClean="0"/>
              <a:t>Tesla Technology</a:t>
            </a:r>
            <a:endParaRPr lang="en-CA" b="1" dirty="0"/>
          </a:p>
        </p:txBody>
      </p:sp>
      <p:pic>
        <p:nvPicPr>
          <p:cNvPr id="4" name="first l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3601" y="1827491"/>
            <a:ext cx="7557976" cy="377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98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/>
              <a:t>Tesla Technology</a:t>
            </a:r>
            <a:endParaRPr lang="en-CA" b="1" dirty="0"/>
          </a:p>
        </p:txBody>
      </p:sp>
      <p:pic>
        <p:nvPicPr>
          <p:cNvPr id="4" name="second l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9054" y="2085068"/>
            <a:ext cx="7878024" cy="393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6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9" y="980752"/>
            <a:ext cx="11717609" cy="848047"/>
          </a:xfrm>
        </p:spPr>
        <p:txBody>
          <a:bodyPr/>
          <a:lstStyle/>
          <a:p>
            <a:pPr algn="ctr"/>
            <a:r>
              <a:rPr lang="en-CA" b="1" dirty="0" smtClean="0"/>
              <a:t>Electrons are being ejected from bulb light.</a:t>
            </a:r>
            <a:endParaRPr lang="en-CA" b="1" dirty="0"/>
          </a:p>
        </p:txBody>
      </p:sp>
      <p:pic>
        <p:nvPicPr>
          <p:cNvPr id="4" name="bulb with Tesla technolog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1180" y="2265373"/>
            <a:ext cx="7317820" cy="36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86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N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t="1107" r="7992" b="5676"/>
          <a:stretch/>
        </p:blipFill>
        <p:spPr>
          <a:xfrm>
            <a:off x="759854" y="553792"/>
            <a:ext cx="10225826" cy="538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715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752" y="452718"/>
            <a:ext cx="9403742" cy="912443"/>
          </a:xfrm>
        </p:spPr>
        <p:txBody>
          <a:bodyPr/>
          <a:lstStyle/>
          <a:p>
            <a:pPr algn="ctr"/>
            <a:r>
              <a:rPr lang="en-CA" b="1" dirty="0" smtClean="0"/>
              <a:t>Existing of Magnetic Field</a:t>
            </a:r>
            <a:endParaRPr lang="en-CA" b="1" dirty="0"/>
          </a:p>
        </p:txBody>
      </p:sp>
      <p:pic>
        <p:nvPicPr>
          <p:cNvPr id="5" name="bar mag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752" y="1365161"/>
            <a:ext cx="8382224" cy="41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145</TotalTime>
  <Words>259</Words>
  <Application>Microsoft Office PowerPoint</Application>
  <PresentationFormat>Widescreen</PresentationFormat>
  <Paragraphs>64</Paragraphs>
  <Slides>22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Aslam-o-Alaikum 🙋 Namastey 🙏 RADHE RADHE ♥</vt:lpstr>
      <vt:lpstr>Magnetic Field an abstract sphere</vt:lpstr>
      <vt:lpstr>Be a ethical listener  </vt:lpstr>
      <vt:lpstr>Before moving towards magnetic field, let’s see an example of electric field </vt:lpstr>
      <vt:lpstr>Tesla Technology</vt:lpstr>
      <vt:lpstr>Tesla Technology</vt:lpstr>
      <vt:lpstr>Electrons are being ejected from bulb light.</vt:lpstr>
      <vt:lpstr>N</vt:lpstr>
      <vt:lpstr>Existing of Magnetic Field</vt:lpstr>
      <vt:lpstr>Existing of Magnetic Field</vt:lpstr>
      <vt:lpstr>Existing of Magnetic Field</vt:lpstr>
      <vt:lpstr>Properties of Magnetic Field</vt:lpstr>
      <vt:lpstr>Direction</vt:lpstr>
      <vt:lpstr>LOOP</vt:lpstr>
      <vt:lpstr>Path</vt:lpstr>
      <vt:lpstr>Intersection </vt:lpstr>
      <vt:lpstr>Bar Magnet</vt:lpstr>
      <vt:lpstr>Between bar magnets attraction or repulsion ?</vt:lpstr>
      <vt:lpstr>Between bar magnets attraction or repulsion ?</vt:lpstr>
      <vt:lpstr>Permanent Magnet VS Electro Magnet</vt:lpstr>
      <vt:lpstr>Permanent Magnet</vt:lpstr>
      <vt:lpstr>Electro Magnet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Sagar Kumar</dc:creator>
  <cp:lastModifiedBy>Mr Sagar Kumar</cp:lastModifiedBy>
  <cp:revision>15</cp:revision>
  <dcterms:created xsi:type="dcterms:W3CDTF">2023-03-12T14:16:47Z</dcterms:created>
  <dcterms:modified xsi:type="dcterms:W3CDTF">2023-03-12T16:42:42Z</dcterms:modified>
</cp:coreProperties>
</file>